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7559675" cy="106918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i4cU/SiKZNc3mdvdigRHidG4xa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215795-DF0C-450C-9ECD-6C4C64AF96F3}">
  <a:tblStyle styleId="{BC215795-DF0C-450C-9ECD-6C4C64AF96F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8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9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9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1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1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1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1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16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3" name="Google Shape;13;p16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6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6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16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7" name="Google Shape;17;p1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6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6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 cap="flat" cmpd="sng" w="25400">
              <a:solidFill>
                <a:srgbClr val="44546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8"/>
          <p:cNvGrpSpPr/>
          <p:nvPr/>
        </p:nvGrpSpPr>
        <p:grpSpPr>
          <a:xfrm>
            <a:off x="180" y="-360"/>
            <a:ext cx="1670400" cy="6858180"/>
            <a:chOff x="180" y="-360"/>
            <a:chExt cx="1670400" cy="6858180"/>
          </a:xfrm>
        </p:grpSpPr>
        <p:pic>
          <p:nvPicPr>
            <p:cNvPr id="72" name="Google Shape;72;p1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8"/>
            <p:cNvPicPr preferRelativeResize="0"/>
            <p:nvPr/>
          </p:nvPicPr>
          <p:blipFill rotWithShape="1">
            <a:blip r:embed="rId2">
              <a:alphaModFix/>
            </a:blip>
            <a:srcRect b="-2769" l="0" r="0" t="0"/>
            <a:stretch/>
          </p:blipFill>
          <p:spPr>
            <a:xfrm rot="-5400000">
              <a:off x="-783360" y="4403880"/>
              <a:ext cx="3237480" cy="167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9738360" y="4407480"/>
            <a:ext cx="3237480" cy="16635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8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76" name="Google Shape;76;p18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8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/>
          <p:nvPr/>
        </p:nvSpPr>
        <p:spPr>
          <a:xfrm>
            <a:off x="3048120" y="2774406"/>
            <a:ext cx="6095520" cy="1918794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IT Академия Samsung,</a:t>
            </a:r>
            <a:br>
              <a:rPr b="0" i="0" lang="ru-RU" sz="24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трек «Интернет вещей», проект</a:t>
            </a:r>
            <a:endParaRPr b="0" i="0" sz="2400" u="none" cap="none" strike="noStrike">
              <a:solidFill>
                <a:srgbClr val="18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Миостимулятор как элемент умной сети больницы</a:t>
            </a:r>
            <a:endParaRPr b="1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7971118" y="5202720"/>
            <a:ext cx="3044057" cy="131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Автор:</a:t>
            </a:r>
            <a:endParaRPr b="0" i="0" sz="1600" u="none" cap="none" strike="noStrike">
              <a:solidFill>
                <a:srgbClr val="18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студент 4 курса, Петунин Н.М.</a:t>
            </a:r>
            <a:endParaRPr b="0" i="0" sz="1600" u="none" cap="none" strike="noStrike">
              <a:solidFill>
                <a:srgbClr val="18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Преподаватель:</a:t>
            </a:r>
            <a:endParaRPr b="0" i="0" sz="1600" u="none" cap="none" strike="noStrike">
              <a:solidFill>
                <a:srgbClr val="1817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к.т.н., доцент, Стрелков Н.О</a:t>
            </a:r>
            <a:r>
              <a:rPr b="0" i="0" lang="ru-RU" sz="1800" u="none" cap="none" strike="noStrike">
                <a:solidFill>
                  <a:srgbClr val="18171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ru-RU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084" y="1462320"/>
            <a:ext cx="1809360" cy="73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400" y="1371600"/>
            <a:ext cx="1593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3600" y="1371600"/>
            <a:ext cx="111348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/>
          <p:nvPr/>
        </p:nvSpPr>
        <p:spPr>
          <a:xfrm>
            <a:off x="1703512" y="188640"/>
            <a:ext cx="44225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Национальный исследовательский университет "МЭИ"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2.5 Внешний вид макета устройства</a:t>
            </a:r>
            <a:endParaRPr b="0" sz="24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2490600" y="6237312"/>
            <a:ext cx="7210800" cy="30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10 – Отладочный стенд с тремя микроконтроллерами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164" y="1232756"/>
            <a:ext cx="7623672" cy="468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p14:dur="1000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3. Тестирование созданного устройства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1645209" y="5677388"/>
            <a:ext cx="3478682" cy="730312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11 – Кнопка оператора выключена, аппарат в режиме ожидания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6528048" y="5661248"/>
            <a:ext cx="3828076" cy="527377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12 – Кнопка оператора включена, 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происходит стимуляция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669" y="1385229"/>
            <a:ext cx="3222766" cy="408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249" y="1376771"/>
            <a:ext cx="3308638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p14:dur="1000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3. Тестирование созданного устройства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3824775" y="6309320"/>
            <a:ext cx="4590075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13 – Интерфейс управления кнопкой оператора 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0370" y="1160748"/>
            <a:ext cx="9251260" cy="477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p14:dur="1000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3. Тестирование созданного устройства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3577125" y="6365880"/>
            <a:ext cx="509490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14 – Имитация миограммы, снятая при помощи АЦП 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486" y="1227889"/>
            <a:ext cx="9253028" cy="49734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 p14:dur="1000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839416" y="908720"/>
            <a:ext cx="6095520" cy="310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◆"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Выполнен анализ рынка устройств нейромиостимуляции и найдены возможности для развития данного сегмента медицинской техники в РФ.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7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◆"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Методом обратной инженерии разработана функциональная схема зарубежного аналога.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7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040" lvl="0" marL="257040" marR="0" rtl="0" algn="l"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Noto Sans Symbols"/>
              <a:buChar char="◆"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Создана логическая часть прибора с возможностью частичного управления стимуляцией по протоколу Wi-Fi и проведено тестирование работоспособности.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838079" y="4167065"/>
            <a:ext cx="6086012" cy="2554959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 рамках дальнейшего развития, помимо создания прототипа с использованием аналоговых схемотехнических каскадов, рассматривается возможность полноценного управления всеми функциями комплекса по протоколу Wi-Fi.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Для последующей интеграции в единую больничную сеть, может использоваться как протокол MQTT, так и сервер со своей БД.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151" y="1477945"/>
            <a:ext cx="2880360" cy="390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/>
          <p:nvPr/>
        </p:nvSpPr>
        <p:spPr>
          <a:xfrm>
            <a:off x="7356140" y="5553236"/>
            <a:ext cx="3672408" cy="528037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15 – Реабилитационный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комплекс VitalStim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3048240" y="3068960"/>
            <a:ext cx="6095520" cy="820903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717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181717"/>
                </a:solidFill>
                <a:latin typeface="Arial"/>
                <a:ea typeface="Arial"/>
                <a:cs typeface="Arial"/>
                <a:sym typeface="Arial"/>
              </a:rPr>
              <a:t>Благодарю Вас и с удовольствием отвечу на Ваши вопросы! </a:t>
            </a:r>
            <a:endParaRPr b="1" i="0" sz="2400" u="none" cap="none" strike="noStrike">
              <a:solidFill>
                <a:srgbClr val="1817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idx="4294967295" type="title"/>
          </p:nvPr>
        </p:nvSpPr>
        <p:spPr>
          <a:xfrm>
            <a:off x="910088" y="872715"/>
            <a:ext cx="6014004" cy="572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Цель проекта:</a:t>
            </a:r>
            <a:br>
              <a:rPr lang="ru-RU" sz="2800"/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Разработка логической части устройства четырехканального реабилитационного комплекса для лечения дисфагии как элемента умной сети больницы.</a:t>
            </a:r>
            <a:br>
              <a:rPr lang="ru-RU" sz="1600"/>
            </a:br>
            <a:br>
              <a:rPr lang="ru-RU" sz="3200"/>
            </a:br>
            <a:r>
              <a:rPr b="1" lang="ru-RU" sz="18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Решаемые задачи:</a:t>
            </a:r>
            <a:br>
              <a:rPr lang="ru-RU" sz="3200"/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1. Изучение и обзор рынка реабилитационных апаратов нейроэлектромиостимуляции.</a:t>
            </a:r>
            <a:br>
              <a:rPr lang="ru-RU" sz="1600"/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 Анализ аналогов методом обратной инженерии.</a:t>
            </a:r>
            <a:br>
              <a:rPr lang="ru-RU" sz="1600"/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3. Тестирование устройства для управления аналоговыми схемотехническими каскадами и связью с сетью.</a:t>
            </a:r>
            <a:endParaRPr b="0" sz="16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4. Планировка интеграции </a:t>
            </a:r>
            <a:r>
              <a:rPr lang="ru-RU" sz="1600">
                <a:solidFill>
                  <a:srgbClr val="44546A"/>
                </a:solidFill>
              </a:rPr>
              <a:t>устройства</a:t>
            </a: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 в сеть лечебных учреждений.</a:t>
            </a:r>
            <a:b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ru-RU" sz="16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Проект оптимизирует экономические затраты на прохождение реабилитационной терапии и упрощает работу специалистов с оборудованием. </a:t>
            </a:r>
            <a:b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ru-RU" sz="16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18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Существующие аналоги:</a:t>
            </a:r>
            <a:br>
              <a:rPr b="0" lang="ru-RU" sz="1600" strike="noStrike"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VitalStim+</a:t>
            </a:r>
            <a:endParaRPr b="0" sz="16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VocaSTIM</a:t>
            </a:r>
            <a:endParaRPr b="0" sz="16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Амплипульс </a:t>
            </a:r>
            <a:b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ru-RU" sz="16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18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Аудитория проекта:</a:t>
            </a:r>
            <a:br>
              <a:rPr b="0" lang="ru-RU" sz="1600" strike="noStrike">
                <a:latin typeface="Arial"/>
                <a:ea typeface="Arial"/>
                <a:cs typeface="Arial"/>
                <a:sym typeface="Arial"/>
              </a:rPr>
            </a:b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Лечебные </a:t>
            </a:r>
            <a:r>
              <a:rPr lang="ru-RU" sz="1600">
                <a:solidFill>
                  <a:srgbClr val="44546A"/>
                </a:solidFill>
              </a:rPr>
              <a:t>учреждения</a:t>
            </a:r>
            <a:r>
              <a:rPr b="0" lang="ru-RU" sz="16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, реабилитационные центры.</a:t>
            </a:r>
            <a:endParaRPr b="0" sz="16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905040" y="368280"/>
            <a:ext cx="609552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364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0413" y="972108"/>
            <a:ext cx="3102090" cy="4653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"/>
          <p:cNvSpPr/>
          <p:nvPr/>
        </p:nvSpPr>
        <p:spPr>
          <a:xfrm>
            <a:off x="7392144" y="5749191"/>
            <a:ext cx="3384375" cy="525158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1 – Процедура реабилитации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024" y="3212976"/>
            <a:ext cx="6585951" cy="3198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 txBox="1"/>
          <p:nvPr>
            <p:ph idx="4294967295" type="title"/>
          </p:nvPr>
        </p:nvSpPr>
        <p:spPr>
          <a:xfrm>
            <a:off x="838080" y="442568"/>
            <a:ext cx="7490520" cy="8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1.  Обзор рынка аппаратов нейроэлектромиостимуляции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br>
              <a:rPr lang="ru-RU" sz="2400"/>
            </a:b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1.1 Определение и назначение комплекса</a:t>
            </a:r>
            <a:endParaRPr b="0" sz="24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838080" y="1412776"/>
            <a:ext cx="9398380" cy="177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1" i="1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Аппараты нейроэлектростимуляции </a:t>
            </a: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– класс медицинских устройств, используюших электрический ток для иннервации мотонейронов. Основное назначения подобных систем - стимуляция мышечных тканей определенное время с определенными параметрами. Однако, на сегодняшний день, наибольшую эффективность в клинической практике показали устройства, использующие биологическую обратную связь. 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Как и любые аппараты для реабилитации, процедуры с данным классом устройств обычно требуют от врача фиксировать специфичные для пациента показания.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3646200" y="6021288"/>
            <a:ext cx="4899600" cy="51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2 – Структура системы приборов с биологической обратной связью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1.2 Исследование рынка</a:t>
            </a:r>
            <a:endParaRPr b="0" sz="240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848160" y="1267200"/>
            <a:ext cx="2261265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b="0" i="0" lang="ru-RU" sz="1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 систем связи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" name="Google Shape;166;p4"/>
          <p:cNvGraphicFramePr/>
          <p:nvPr/>
        </p:nvGraphicFramePr>
        <p:xfrm>
          <a:off x="838080" y="1268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{BC215795-DF0C-450C-9ECD-6C4C64AF96F3}</a:tableStyleId>
              </a:tblPr>
              <a:tblGrid>
                <a:gridCol w="2763525"/>
                <a:gridCol w="2400675"/>
                <a:gridCol w="2490900"/>
                <a:gridCol w="2535350"/>
              </a:tblGrid>
              <a:tr h="49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Характеристики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VocaStim</a:t>
                      </a:r>
                      <a:endParaRPr b="1" sz="14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VitalStim+</a:t>
                      </a:r>
                      <a:endParaRPr b="1" sz="14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Амплипульс-5Бр</a:t>
                      </a:r>
                      <a:endParaRPr b="1" sz="14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87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Тип питания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Сетевое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Аккумуляторное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Сетевое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</a:tr>
              <a:tr h="87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Количество каналов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</a:tr>
              <a:tr h="87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Индикация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ЖК-дисплей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LED-дисплей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Восьмисегментные индикаторы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</a:tr>
              <a:tr h="87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Страна производитель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Германия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Великобритания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Россия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</a:tr>
              <a:tr h="871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Наличие БОС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Отсутствует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Присутствует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Отсутствует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4"/>
          <p:cNvSpPr/>
          <p:nvPr/>
        </p:nvSpPr>
        <p:spPr>
          <a:xfrm>
            <a:off x="1162116" y="836712"/>
            <a:ext cx="8282256" cy="322713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Таблица 1 - Характеристики конкурентов на рынке медицинских изделий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idx="4294967295" type="title"/>
          </p:nvPr>
        </p:nvSpPr>
        <p:spPr>
          <a:xfrm>
            <a:off x="838080" y="471724"/>
            <a:ext cx="7490520" cy="83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Arial"/>
              <a:buNone/>
            </a:pPr>
            <a:r>
              <a:rPr b="0" lang="ru-RU" sz="2444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2.1 Архитектура проекта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br>
              <a:rPr lang="ru-RU" sz="2400"/>
            </a:b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2.1.1 Плата микроконтроллера и Wi-Fi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ucleo-64 STM32F446" id="175" name="Google Shape;1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288" y="2348880"/>
            <a:ext cx="2517572" cy="3250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P8266 ESP-01 Последовательный беспроводной WIFI модуль приемопередатчик  Приемник Интернет вещей Wi-Fi Модель плата купить недорого — выгодные цены,  бесплатная доставка, реальные отзывы с фото — Joom" id="176" name="Google Shape;17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3980" y="3386063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982764" y="1460861"/>
            <a:ext cx="10333816" cy="565339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 этом проекте применяется отладочная плата на основе микроконтроллера STM32F446RE Nucleo-64.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 рамках требований к быстродействию и количеству используемых каналов серия F4 удовлетворяет нас.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983432" y="2071241"/>
            <a:ext cx="9794424" cy="565671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Так как отладочная плата не содержит Wi-Fi модуля, воспользуемся ESP01, как наиболее простым в применении.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814808" y="5183801"/>
            <a:ext cx="3633120" cy="527433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3 – Отладочная плата на основе F446RE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701325" y="5186063"/>
            <a:ext cx="2894625" cy="308191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4- Wi-Fi модуль ESP-01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/>
          <p:nvPr/>
        </p:nvSpPr>
        <p:spPr>
          <a:xfrm>
            <a:off x="1198788" y="5999294"/>
            <a:ext cx="9794424" cy="562054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Для отладочной платы требуется питание 5 В, однако при проектировании силовых каскадов устройства достаточно использовать аккумулятор на 3,7 В и вторичный источник питания.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idx="4294967295" type="title"/>
          </p:nvPr>
        </p:nvSpPr>
        <p:spPr>
          <a:xfrm>
            <a:off x="838080" y="365040"/>
            <a:ext cx="749052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200"/>
              <a:buFont typeface="Arial"/>
              <a:buNone/>
            </a:pPr>
            <a:r>
              <a:rPr b="0" lang="ru-RU" sz="22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2.1.2 Стоимость компонентов логической части</a:t>
            </a:r>
            <a:endParaRPr b="0" sz="22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" name="Google Shape;189;p6"/>
          <p:cNvGraphicFramePr/>
          <p:nvPr/>
        </p:nvGraphicFramePr>
        <p:xfrm>
          <a:off x="803412" y="13812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{BC215795-DF0C-450C-9ECD-6C4C64AF96F3}</a:tableStyleId>
              </a:tblPr>
              <a:tblGrid>
                <a:gridCol w="5042525"/>
                <a:gridCol w="5042525"/>
              </a:tblGrid>
              <a:tr h="32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Наименование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-RU" sz="140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Цена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Микроконтроллер STM32F446RE Nucleo-64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5900 рублей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Wi-Fi модуль ESP-01 на базе чипа ESP8266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1110 рублей</a:t>
                      </a:r>
                      <a:endParaRPr b="0" sz="14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BF4"/>
                    </a:solidFill>
                  </a:tcPr>
                </a:tc>
              </a:tr>
              <a:tr h="36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Прочее, в том числе простая индикация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546A"/>
                        </a:buClr>
                        <a:buSzPts val="1400"/>
                        <a:buFont typeface="Arial"/>
                        <a:buNone/>
                      </a:pPr>
                      <a:r>
                        <a:rPr b="0" lang="ru-RU" sz="1400" strike="noStrike">
                          <a:solidFill>
                            <a:srgbClr val="44546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 рублей</a:t>
                      </a:r>
                      <a:endParaRPr b="0" sz="1400" strike="noStrike">
                        <a:solidFill>
                          <a:srgbClr val="44546A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90" name="Google Shape;190;p6"/>
          <p:cNvSpPr/>
          <p:nvPr/>
        </p:nvSpPr>
        <p:spPr>
          <a:xfrm>
            <a:off x="2135559" y="1052736"/>
            <a:ext cx="7560841" cy="32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Таблица 2 – Стоимость составляющих устройства в магазине «ЧИП и ДИП»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838080" y="3212976"/>
            <a:ext cx="10082456" cy="3232824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Суммарная стоимость составляет порядка 8 тысяч рублей, без учета аналоговых схемотехнических решений, при том что использование ESP-01 как модуля в системе, ограничивает нас цифрой в 1100 рублей при розничной покупке.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 целях уменьшения цены, можно предпринять следующие действия: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◆"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Поменять модель микроконтроллера (ESP8266 или ESP32, цена которого порядка 3 тысяч рублей, что избавит от необходимости использования отдельного модуля для беспроводной связи).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◆"/>
            </a:pPr>
            <a:r>
              <a:rPr b="0" i="0" lang="ru-RU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Выпускать прибор серийно и осуществлять оптовые закупки, что в перспективе позволит уменьшить стоимость изделия до 80 %.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451" y="1793892"/>
            <a:ext cx="6127097" cy="465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>
            <p:ph idx="4294967295" type="title"/>
          </p:nvPr>
        </p:nvSpPr>
        <p:spPr>
          <a:xfrm>
            <a:off x="838080" y="365040"/>
            <a:ext cx="7490520" cy="7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200"/>
              <a:buFont typeface="Arial"/>
              <a:buNone/>
            </a:pPr>
            <a:r>
              <a:rPr b="0" lang="ru-RU" sz="22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2.2 Проектирование реабилитационного комплекса</a:t>
            </a:r>
            <a:endParaRPr b="0" sz="22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3472350" y="6396844"/>
            <a:ext cx="5237775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Рисунок 5 - Структурная схема проектируемого устройства</a:t>
            </a:r>
            <a:endParaRPr b="0" i="0" sz="14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/>
          <p:nvPr/>
        </p:nvSpPr>
        <p:spPr>
          <a:xfrm>
            <a:off x="838080" y="944724"/>
            <a:ext cx="9722416" cy="813635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Система спроектирована на основе анализа прибора VitalStim. В рамках данной работы нас интересует правая часть схемы рисунка 5, а именно взаимодействие двух микроконтроллеров, индикация, а также ШИМ выходы и АЦП входы STM.</a:t>
            </a:r>
            <a:endParaRPr b="0" i="0" sz="16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p14:dur="1000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022" y="462248"/>
            <a:ext cx="4140514" cy="593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2.3 Принцип работы устройства</a:t>
            </a:r>
            <a:endParaRPr b="0" sz="2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1811523" y="6433438"/>
            <a:ext cx="3132349" cy="30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6 – Алгоритм главного меню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7104112" y="6433439"/>
            <a:ext cx="3708412" cy="307634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7 – Алгоритм стиумуляции с БОС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748" y="1700808"/>
            <a:ext cx="5225251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p14:dur="1000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idx="4294967295"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400"/>
              <a:buFont typeface="Arial"/>
              <a:buNone/>
            </a:pPr>
            <a:r>
              <a:rPr b="0" lang="ru-RU" sz="2400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2.4 Принцип связи микроконтроллеров</a:t>
            </a:r>
            <a:endParaRPr b="0" sz="2400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415479" y="5769260"/>
            <a:ext cx="3132349" cy="307161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8 – Алгоритм работы ESP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4000" y="457200"/>
            <a:ext cx="1123560" cy="4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9828" y="1356360"/>
            <a:ext cx="3048000" cy="41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/>
          <p:nvPr/>
        </p:nvSpPr>
        <p:spPr>
          <a:xfrm>
            <a:off x="6960096" y="5786135"/>
            <a:ext cx="3132350" cy="307238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75" spcFirstLastPara="1" rIns="89975" wrap="square" tIns="449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Font typeface="Times New Roman"/>
              <a:buNone/>
            </a:pPr>
            <a:r>
              <a:rPr b="0" i="0" lang="ru-RU" sz="1400" u="none" cap="none" strike="noStrike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9 – Алгоритм работы STM</a:t>
            </a:r>
            <a:endParaRPr b="0" i="0" sz="1400" u="none" cap="none" strike="noStrike">
              <a:solidFill>
                <a:srgbClr val="44546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5028" y="1356360"/>
            <a:ext cx="5143500" cy="414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p14:dur="1000">
    <p:wipe dir="r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2020-05-25T08:37:09.000</dcterms:created>
  <dc:creator>Roman Lesovoy</dc:creator>
</cp:coreProperties>
</file>